
<file path=[Content_Types].xml><?xml version="1.0" encoding="utf-8"?>
<Types xmlns="http://schemas.openxmlformats.org/package/2006/content-types">
  <Default Extension="bin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C00"/>
    <a:srgbClr val="AB7942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45"/>
    <p:restoredTop sz="94631"/>
  </p:normalViewPr>
  <p:slideViewPr>
    <p:cSldViewPr snapToGrid="0" snapToObjects="1">
      <p:cViewPr varScale="1">
        <p:scale>
          <a:sx n="69" d="100"/>
          <a:sy n="69" d="100"/>
        </p:scale>
        <p:origin x="-30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Slide Projector.wav"/>
          </p:stSnd>
        </p:sndAc>
      </p:transition>
    </mc:Choice>
    <mc:Fallback xmlns="">
      <p:transition spd="slow">
        <p:sndAc>
          <p:stSnd>
            <p:snd r:embed="rId3" name="Slide Projector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Slide Projector.wav"/>
          </p:stSnd>
        </p:sndAc>
      </p:transition>
    </mc:Choice>
    <mc:Fallback xmlns="">
      <p:transition spd="slow">
        <p:sndAc>
          <p:stSnd>
            <p:snd r:embed="rId3" name="Slide Projector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Slide Projector.wav"/>
          </p:stSnd>
        </p:sndAc>
      </p:transition>
    </mc:Choice>
    <mc:Fallback xmlns="">
      <p:transition spd="slow">
        <p:sndAc>
          <p:stSnd>
            <p:snd r:embed="rId3" name="Slide Projector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Slide Projector.wav"/>
          </p:stSnd>
        </p:sndAc>
      </p:transition>
    </mc:Choice>
    <mc:Fallback xmlns="">
      <p:transition spd="slow">
        <p:sndAc>
          <p:stSnd>
            <p:snd r:embed="rId3" name="Slide Projector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Slide Projector.wav"/>
          </p:stSnd>
        </p:sndAc>
      </p:transition>
    </mc:Choice>
    <mc:Fallback xmlns="">
      <p:transition spd="slow">
        <p:sndAc>
          <p:stSnd>
            <p:snd r:embed="rId3" name="Slide Projector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Slide Projector.wav"/>
          </p:stSnd>
        </p:sndAc>
      </p:transition>
    </mc:Choice>
    <mc:Fallback xmlns="">
      <p:transition spd="slow">
        <p:sndAc>
          <p:stSnd>
            <p:snd r:embed="rId3" name="Slide Projector.wav"/>
          </p:stSnd>
        </p:sndAc>
      </p:transition>
    </mc:Fallback>
  </mc:AlternateContent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Slide Projector.wav"/>
          </p:stSnd>
        </p:sndAc>
      </p:transition>
    </mc:Choice>
    <mc:Fallback xmlns="">
      <p:transition spd="slow">
        <p:sndAc>
          <p:stSnd>
            <p:snd r:embed="rId3" name="Slide Projector.wav"/>
          </p:stSnd>
        </p:sndAc>
      </p:transition>
    </mc:Fallback>
  </mc:AlternateContent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Slide Projector.wav"/>
          </p:stSnd>
        </p:sndAc>
      </p:transition>
    </mc:Choice>
    <mc:Fallback xmlns="">
      <p:transition spd="slow">
        <p:sndAc>
          <p:stSnd>
            <p:snd r:embed="rId3" name="Slide Projector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Slide Projector.wav"/>
          </p:stSnd>
        </p:sndAc>
      </p:transition>
    </mc:Choice>
    <mc:Fallback xmlns="">
      <p:transition spd="slow">
        <p:sndAc>
          <p:stSnd>
            <p:snd r:embed="rId3" name="Slide Projector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Slide Projector.wav"/>
          </p:stSnd>
        </p:sndAc>
      </p:transition>
    </mc:Choice>
    <mc:Fallback xmlns="">
      <p:transition spd="slow">
        <p:sndAc>
          <p:stSnd>
            <p:snd r:embed="rId3" name="Slide Projector.wav"/>
          </p:stSnd>
        </p:sndAc>
      </p:transition>
    </mc:Fallback>
  </mc:AlternateContent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Slide Projector.wav"/>
          </p:stSnd>
        </p:sndAc>
      </p:transition>
    </mc:Choice>
    <mc:Fallback xmlns="">
      <p:transition spd="slow">
        <p:sndAc>
          <p:stSnd>
            <p:snd r:embed="rId3" name="Slide Projector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1061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3" name="Slide Projector.wav"/>
          </p:stSnd>
        </p:sndAc>
      </p:transition>
    </mc:Choice>
    <mc:Fallback xmlns="">
      <p:transition spd="slow">
        <p:sndAc>
          <p:stSnd>
            <p:snd r:embed="rId14" name="Slide Projector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4.xml"/><Relationship Id="rId6" Type="http://schemas.openxmlformats.org/officeDocument/2006/relationships/audio" Target="../media/audio1.bin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bin"/><Relationship Id="rId4" Type="http://schemas.openxmlformats.org/officeDocument/2006/relationships/image" Target="../media/image20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bin"/><Relationship Id="rId3" Type="http://schemas.openxmlformats.org/officeDocument/2006/relationships/image" Target="../media/image21.jpg"/><Relationship Id="rId7" Type="http://schemas.openxmlformats.org/officeDocument/2006/relationships/image" Target="../media/image25.jp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g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audio" Target="../media/audio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bin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bin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4.xml"/><Relationship Id="rId6" Type="http://schemas.openxmlformats.org/officeDocument/2006/relationships/audio" Target="../media/audio1.bin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4.xml"/><Relationship Id="rId6" Type="http://schemas.openxmlformats.org/officeDocument/2006/relationships/audio" Target="../media/audio1.bin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4.xml"/><Relationship Id="rId6" Type="http://schemas.openxmlformats.org/officeDocument/2006/relationships/audio" Target="../media/audio1.bin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6000" dirty="0" err="1" smtClean="0"/>
              <a:t>Traditional</a:t>
            </a:r>
            <a:r>
              <a:rPr lang="it-IT" sz="6000" dirty="0" smtClean="0"/>
              <a:t> </a:t>
            </a:r>
            <a:br>
              <a:rPr lang="it-IT" sz="6000" dirty="0" smtClean="0"/>
            </a:br>
            <a:r>
              <a:rPr lang="it-IT" sz="6000" dirty="0" smtClean="0">
                <a:latin typeface="Al Nile" charset="-78"/>
                <a:ea typeface="Al Nile" charset="-78"/>
                <a:cs typeface="Al Nile" charset="-78"/>
              </a:rPr>
              <a:t>and</a:t>
            </a:r>
            <a:r>
              <a:rPr lang="it-IT" sz="6000" dirty="0" smtClean="0"/>
              <a:t> </a:t>
            </a:r>
            <a:br>
              <a:rPr lang="it-IT" sz="6000" dirty="0" smtClean="0"/>
            </a:br>
            <a:r>
              <a:rPr lang="it-IT" sz="6000" dirty="0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non </a:t>
            </a:r>
            <a:r>
              <a:rPr lang="it-IT" sz="6000" dirty="0" err="1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traditional</a:t>
            </a:r>
            <a:r>
              <a:rPr lang="it-IT" sz="6000" dirty="0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it-IT" sz="6000" dirty="0" smtClean="0"/>
              <a:t/>
            </a:r>
            <a:br>
              <a:rPr lang="it-IT" sz="6000" dirty="0" smtClean="0"/>
            </a:br>
            <a:r>
              <a:rPr lang="it-IT" sz="6000" dirty="0" err="1" smtClean="0">
                <a:solidFill>
                  <a:schemeClr val="accent4">
                    <a:lumMod val="75000"/>
                  </a:schemeClr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jobs</a:t>
            </a:r>
            <a:endParaRPr lang="it-IT" sz="6000" dirty="0">
              <a:solidFill>
                <a:schemeClr val="accent4">
                  <a:lumMod val="75000"/>
                </a:schemeClr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ITALIAN TEAM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4686300"/>
            <a:ext cx="1841500" cy="184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3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Slide Projector.wav"/>
          </p:stSnd>
        </p:sndAc>
      </p:transition>
    </mc:Choice>
    <mc:Fallback xmlns="">
      <p:transition spd="slow">
        <p:sndAc>
          <p:stSnd>
            <p:snd r:embed="rId4" name="Slide Projecto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6203892" y="958963"/>
            <a:ext cx="45961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4800" b="1" dirty="0" err="1" smtClean="0">
                <a:ln/>
                <a:solidFill>
                  <a:srgbClr val="FF40FF"/>
                </a:solidFill>
              </a:rPr>
              <a:t>Responsibilities</a:t>
            </a:r>
            <a:endParaRPr lang="it-IT" sz="4800" b="1" dirty="0">
              <a:ln/>
              <a:solidFill>
                <a:srgbClr val="FF40FF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791362" y="3899226"/>
            <a:ext cx="572599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4800" b="1" dirty="0" err="1" smtClean="0">
                <a:ln/>
                <a:solidFill>
                  <a:srgbClr val="FF40FF"/>
                </a:solidFill>
              </a:rPr>
              <a:t>Working</a:t>
            </a:r>
            <a:r>
              <a:rPr lang="it-IT" sz="4800" b="1" dirty="0" smtClean="0">
                <a:ln/>
                <a:solidFill>
                  <a:srgbClr val="FF40FF"/>
                </a:solidFill>
              </a:rPr>
              <a:t> </a:t>
            </a:r>
            <a:r>
              <a:rPr lang="it-IT" sz="4800" b="1" dirty="0" err="1" smtClean="0">
                <a:ln/>
                <a:solidFill>
                  <a:srgbClr val="FF40FF"/>
                </a:solidFill>
              </a:rPr>
              <a:t>Condition</a:t>
            </a:r>
            <a:endParaRPr lang="it-IT" sz="4800" b="1" dirty="0">
              <a:ln/>
              <a:solidFill>
                <a:srgbClr val="FF40FF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24" y="717664"/>
            <a:ext cx="4819538" cy="4819538"/>
          </a:xfrm>
          <a:prstGeom prst="rect">
            <a:avLst/>
          </a:prstGeom>
          <a:ln w="57150">
            <a:solidFill>
              <a:srgbClr val="FF40FF"/>
            </a:solidFill>
          </a:ln>
        </p:spPr>
      </p:pic>
    </p:spTree>
    <p:extLst>
      <p:ext uri="{BB962C8B-B14F-4D97-AF65-F5344CB8AC3E}">
        <p14:creationId xmlns:p14="http://schemas.microsoft.com/office/powerpoint/2010/main" val="181712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Slide Projector.wav"/>
          </p:stSnd>
        </p:sndAc>
      </p:transition>
    </mc:Choice>
    <mc:Fallback xmlns="">
      <p:transition spd="slow">
        <p:sndAc>
          <p:stSnd>
            <p:snd r:embed="rId4" name="Slide Projecto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93413"/>
          </a:xfrm>
        </p:spPr>
        <p:txBody>
          <a:bodyPr/>
          <a:lstStyle/>
          <a:p>
            <a:r>
              <a:rPr lang="it-IT" b="1" dirty="0" smtClean="0">
                <a:latin typeface="American Typewriter" charset="0"/>
                <a:ea typeface="American Typewriter" charset="0"/>
                <a:cs typeface="American Typewriter" charset="0"/>
              </a:rPr>
              <a:t>        </a:t>
            </a:r>
            <a:r>
              <a:rPr lang="it-IT" b="1" dirty="0" smtClean="0">
                <a:ln>
                  <a:solidFill>
                    <a:schemeClr val="tx1"/>
                  </a:solidFill>
                </a:ln>
                <a:solidFill>
                  <a:srgbClr val="FFFC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SPEECH THERAPIST</a:t>
            </a:r>
            <a:endParaRPr lang="it-IT" b="1" dirty="0">
              <a:ln>
                <a:solidFill>
                  <a:schemeClr val="tx1"/>
                </a:solidFill>
              </a:ln>
              <a:solidFill>
                <a:srgbClr val="FFFC00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5" name="Goccia 4"/>
          <p:cNvSpPr/>
          <p:nvPr/>
        </p:nvSpPr>
        <p:spPr>
          <a:xfrm rot="3316405">
            <a:off x="1251678" y="382385"/>
            <a:ext cx="914400" cy="914400"/>
          </a:xfrm>
          <a:prstGeom prst="teardrop">
            <a:avLst/>
          </a:prstGeom>
          <a:solidFill>
            <a:srgbClr val="FFF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480278" y="547197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latin typeface="American Typewriter" charset="0"/>
                <a:ea typeface="American Typewriter" charset="0"/>
                <a:cs typeface="American Typewriter" charset="0"/>
              </a:rPr>
              <a:t>4</a:t>
            </a:r>
            <a:endParaRPr lang="it-IT" sz="3200" b="1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563862" y="3333847"/>
            <a:ext cx="8982780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 err="1" smtClean="0">
                <a:ln>
                  <a:solidFill>
                    <a:schemeClr val="tx1"/>
                  </a:solidFill>
                </a:ln>
                <a:solidFill>
                  <a:srgbClr val="FFFC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SKILLS:Excellent</a:t>
            </a:r>
            <a:r>
              <a:rPr lang="it-IT" sz="2400" b="1" dirty="0" smtClean="0">
                <a:ln>
                  <a:solidFill>
                    <a:schemeClr val="tx1"/>
                  </a:solidFill>
                </a:ln>
                <a:solidFill>
                  <a:srgbClr val="FFFC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it-IT" sz="2400" b="1" dirty="0" err="1" smtClean="0">
                <a:ln>
                  <a:solidFill>
                    <a:schemeClr val="tx1"/>
                  </a:solidFill>
                </a:ln>
                <a:solidFill>
                  <a:srgbClr val="FFFC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communication</a:t>
            </a:r>
            <a:r>
              <a:rPr lang="it-IT" sz="2400" b="1" dirty="0" smtClean="0">
                <a:ln>
                  <a:solidFill>
                    <a:schemeClr val="tx1"/>
                  </a:solidFill>
                </a:ln>
                <a:solidFill>
                  <a:srgbClr val="FFFC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and </a:t>
            </a:r>
            <a:r>
              <a:rPr lang="it-IT" sz="2400" b="1" dirty="0" err="1" smtClean="0">
                <a:ln>
                  <a:solidFill>
                    <a:schemeClr val="tx1"/>
                  </a:solidFill>
                </a:ln>
                <a:solidFill>
                  <a:srgbClr val="FFFC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listening</a:t>
            </a:r>
            <a:r>
              <a:rPr lang="it-IT" sz="2400" b="1" dirty="0" smtClean="0">
                <a:ln>
                  <a:solidFill>
                    <a:schemeClr val="tx1"/>
                  </a:solidFill>
                </a:ln>
                <a:solidFill>
                  <a:srgbClr val="FFFC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it-IT" sz="2400" b="1" dirty="0" err="1" smtClean="0">
                <a:ln>
                  <a:solidFill>
                    <a:schemeClr val="tx1"/>
                  </a:solidFill>
                </a:ln>
                <a:solidFill>
                  <a:srgbClr val="FFFC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patience</a:t>
            </a:r>
            <a:endParaRPr lang="it-IT" sz="2400" b="1" dirty="0" smtClean="0">
              <a:ln>
                <a:solidFill>
                  <a:schemeClr val="tx1"/>
                </a:solidFill>
              </a:ln>
              <a:solidFill>
                <a:srgbClr val="FFFC00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  <a:p>
            <a:r>
              <a:rPr lang="it-IT" sz="2400" b="1" dirty="0" smtClean="0">
                <a:ln>
                  <a:solidFill>
                    <a:schemeClr val="tx1"/>
                  </a:solidFill>
                </a:ln>
                <a:solidFill>
                  <a:srgbClr val="FFFC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                </a:t>
            </a:r>
            <a:r>
              <a:rPr lang="it-IT" sz="2400" b="1" dirty="0" err="1" smtClean="0">
                <a:ln>
                  <a:solidFill>
                    <a:schemeClr val="tx1"/>
                  </a:solidFill>
                </a:ln>
                <a:solidFill>
                  <a:srgbClr val="FFFC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Problem</a:t>
            </a:r>
            <a:r>
              <a:rPr lang="it-IT" sz="2400" b="1" dirty="0" smtClean="0">
                <a:ln>
                  <a:solidFill>
                    <a:schemeClr val="tx1"/>
                  </a:solidFill>
                </a:ln>
                <a:solidFill>
                  <a:srgbClr val="FFFC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it-IT" sz="2400" b="1" dirty="0" err="1" smtClean="0">
                <a:ln>
                  <a:solidFill>
                    <a:schemeClr val="tx1"/>
                  </a:solidFill>
                </a:ln>
                <a:solidFill>
                  <a:srgbClr val="FFFC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solving</a:t>
            </a:r>
            <a:endParaRPr lang="it-IT" sz="2400" b="1" dirty="0" smtClean="0">
              <a:ln>
                <a:solidFill>
                  <a:schemeClr val="tx1"/>
                </a:solidFill>
              </a:ln>
              <a:solidFill>
                <a:srgbClr val="FFFC00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  <a:p>
            <a:r>
              <a:rPr lang="it-IT" sz="2400" b="1" dirty="0" smtClean="0">
                <a:ln>
                  <a:solidFill>
                    <a:schemeClr val="tx1"/>
                  </a:solidFill>
                </a:ln>
                <a:solidFill>
                  <a:srgbClr val="FFFC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                Work in team</a:t>
            </a:r>
          </a:p>
          <a:p>
            <a:r>
              <a:rPr lang="it-IT" sz="2400" b="1" dirty="0" smtClean="0">
                <a:ln>
                  <a:solidFill>
                    <a:schemeClr val="tx1"/>
                  </a:solidFill>
                </a:ln>
                <a:solidFill>
                  <a:srgbClr val="FFFC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                </a:t>
            </a:r>
            <a:r>
              <a:rPr lang="it-IT" sz="2400" b="1" dirty="0" err="1" smtClean="0">
                <a:ln>
                  <a:solidFill>
                    <a:schemeClr val="tx1"/>
                  </a:solidFill>
                </a:ln>
                <a:solidFill>
                  <a:srgbClr val="FFFC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Flexibility</a:t>
            </a:r>
            <a:endParaRPr lang="it-IT" sz="2400" b="1" dirty="0" smtClean="0">
              <a:ln>
                <a:solidFill>
                  <a:schemeClr val="tx1"/>
                </a:solidFill>
              </a:ln>
              <a:solidFill>
                <a:srgbClr val="FFFC00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  <a:p>
            <a:r>
              <a:rPr lang="it-IT" sz="2400" b="1" dirty="0" smtClean="0">
                <a:ln>
                  <a:solidFill>
                    <a:schemeClr val="tx1"/>
                  </a:solidFill>
                </a:ln>
                <a:solidFill>
                  <a:srgbClr val="FFFC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                </a:t>
            </a:r>
            <a:r>
              <a:rPr lang="it-IT" sz="2400" b="1" dirty="0" err="1" smtClean="0">
                <a:ln>
                  <a:solidFill>
                    <a:schemeClr val="tx1"/>
                  </a:solidFill>
                </a:ln>
                <a:solidFill>
                  <a:srgbClr val="FFFC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Empathy</a:t>
            </a:r>
            <a:r>
              <a:rPr lang="it-IT" sz="2400" b="1" dirty="0" smtClean="0">
                <a:ln>
                  <a:solidFill>
                    <a:schemeClr val="tx1"/>
                  </a:solidFill>
                </a:ln>
                <a:solidFill>
                  <a:srgbClr val="FFFC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        </a:t>
            </a:r>
            <a:endParaRPr lang="it-IT" sz="2400" dirty="0">
              <a:ln>
                <a:solidFill>
                  <a:schemeClr val="tx1"/>
                </a:solidFill>
              </a:ln>
              <a:solidFill>
                <a:srgbClr val="FFFC00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563862" y="5280979"/>
            <a:ext cx="48361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 smtClean="0">
                <a:ln>
                  <a:solidFill>
                    <a:schemeClr val="tx1"/>
                  </a:solidFill>
                </a:ln>
                <a:solidFill>
                  <a:srgbClr val="FFFC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SALARY: 30,000  to 40,000  €</a:t>
            </a:r>
            <a:endParaRPr lang="it-IT" sz="2400" dirty="0">
              <a:ln>
                <a:solidFill>
                  <a:schemeClr val="tx1"/>
                </a:solidFill>
              </a:ln>
              <a:solidFill>
                <a:srgbClr val="FFFC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563862" y="1809977"/>
            <a:ext cx="595772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it-IT" dirty="0"/>
          </a:p>
          <a:p>
            <a:r>
              <a:rPr lang="it-IT" sz="2400" b="1" dirty="0" smtClean="0">
                <a:ln>
                  <a:solidFill>
                    <a:schemeClr val="tx1"/>
                  </a:solidFill>
                </a:ln>
                <a:solidFill>
                  <a:srgbClr val="FFFC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QUALIFICATION :  3/5 </a:t>
            </a:r>
            <a:r>
              <a:rPr lang="it-IT" sz="2400" b="1" dirty="0" err="1" smtClean="0">
                <a:ln>
                  <a:solidFill>
                    <a:schemeClr val="tx1"/>
                  </a:solidFill>
                </a:ln>
                <a:solidFill>
                  <a:srgbClr val="FFFC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years</a:t>
            </a:r>
            <a:r>
              <a:rPr lang="it-IT" sz="2400" b="1" dirty="0" smtClean="0">
                <a:ln>
                  <a:solidFill>
                    <a:schemeClr val="tx1"/>
                  </a:solidFill>
                </a:ln>
                <a:solidFill>
                  <a:srgbClr val="FFFC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it-IT" sz="2400" b="1" dirty="0" err="1" smtClean="0">
                <a:ln>
                  <a:solidFill>
                    <a:schemeClr val="tx1"/>
                  </a:solidFill>
                </a:ln>
                <a:solidFill>
                  <a:srgbClr val="FFFC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Degree</a:t>
            </a:r>
            <a:r>
              <a:rPr lang="it-IT" sz="2400" b="1" dirty="0" smtClean="0">
                <a:ln>
                  <a:solidFill>
                    <a:schemeClr val="tx1"/>
                  </a:solidFill>
                </a:ln>
                <a:solidFill>
                  <a:srgbClr val="FFFC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endParaRPr lang="it-IT" sz="2400" dirty="0">
              <a:ln>
                <a:solidFill>
                  <a:schemeClr val="tx1"/>
                </a:solidFill>
              </a:ln>
              <a:solidFill>
                <a:srgbClr val="FFFC00"/>
              </a:solidFill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28" y="1631115"/>
            <a:ext cx="1536700" cy="1332657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65" y="5280979"/>
            <a:ext cx="1491197" cy="1357555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28" y="3260583"/>
            <a:ext cx="1536700" cy="164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9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Slide Projector.wav"/>
          </p:stSnd>
        </p:sndAc>
      </p:transition>
    </mc:Choice>
    <mc:Fallback xmlns="">
      <p:transition spd="slow">
        <p:sndAc>
          <p:stSnd>
            <p:snd r:embed="rId6" name="Slide Projecto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6203892" y="958963"/>
            <a:ext cx="45961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4800" b="1" dirty="0" err="1" smtClean="0">
                <a:ln/>
                <a:solidFill>
                  <a:srgbClr val="AB7942"/>
                </a:solidFill>
              </a:rPr>
              <a:t>Responsibilities</a:t>
            </a:r>
            <a:endParaRPr lang="it-IT" sz="4800" b="1" dirty="0">
              <a:ln/>
              <a:solidFill>
                <a:srgbClr val="AB7942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791362" y="3899226"/>
            <a:ext cx="572599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4800" b="1" dirty="0" err="1" smtClean="0">
                <a:ln/>
                <a:solidFill>
                  <a:srgbClr val="AB7942"/>
                </a:solidFill>
              </a:rPr>
              <a:t>Working</a:t>
            </a:r>
            <a:r>
              <a:rPr lang="it-IT" sz="4800" b="1" dirty="0" smtClean="0">
                <a:ln/>
                <a:solidFill>
                  <a:srgbClr val="AB7942"/>
                </a:solidFill>
              </a:rPr>
              <a:t> </a:t>
            </a:r>
            <a:r>
              <a:rPr lang="it-IT" sz="4800" b="1" dirty="0" err="1" smtClean="0">
                <a:ln/>
                <a:solidFill>
                  <a:srgbClr val="AB7942"/>
                </a:solidFill>
              </a:rPr>
              <a:t>Condition</a:t>
            </a:r>
            <a:endParaRPr lang="it-IT" sz="4800" b="1" dirty="0">
              <a:ln/>
              <a:solidFill>
                <a:srgbClr val="AB7942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566" y="774700"/>
            <a:ext cx="3692071" cy="5168900"/>
          </a:xfrm>
          <a:prstGeom prst="rect">
            <a:avLst/>
          </a:prstGeom>
          <a:ln w="57150">
            <a:solidFill>
              <a:srgbClr val="AB7942"/>
            </a:solidFill>
          </a:ln>
        </p:spPr>
      </p:pic>
    </p:spTree>
    <p:extLst>
      <p:ext uri="{BB962C8B-B14F-4D97-AF65-F5344CB8AC3E}">
        <p14:creationId xmlns:p14="http://schemas.microsoft.com/office/powerpoint/2010/main" val="58564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Slide Projector.wav"/>
          </p:stSnd>
        </p:sndAc>
      </p:transition>
    </mc:Choice>
    <mc:Fallback xmlns="">
      <p:transition spd="slow">
        <p:sndAc>
          <p:stSnd>
            <p:snd r:embed="rId4" name="Slide Projecto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3569" y="224135"/>
            <a:ext cx="5623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Unemployement</a:t>
            </a:r>
            <a:endParaRPr lang="it-IT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Ovale 2" title="22"/>
          <p:cNvSpPr/>
          <p:nvPr/>
        </p:nvSpPr>
        <p:spPr>
          <a:xfrm>
            <a:off x="9177867" y="224135"/>
            <a:ext cx="2235199" cy="104586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erican Typewriter" charset="0"/>
                <a:ea typeface="American Typewriter" charset="0"/>
                <a:cs typeface="American Typewriter" charset="0"/>
              </a:rPr>
              <a:t>22.1%</a:t>
            </a:r>
            <a:endParaRPr lang="it-IT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6633" y="2044700"/>
            <a:ext cx="1341967" cy="1341967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496" y="3814234"/>
            <a:ext cx="1443770" cy="1502833"/>
          </a:xfrm>
          <a:prstGeom prst="rect">
            <a:avLst/>
          </a:prstGeom>
          <a:ln>
            <a:solidFill>
              <a:srgbClr val="FF0000"/>
            </a:solidFill>
          </a:ln>
        </p:spPr>
      </p:pic>
      <p:grpSp>
        <p:nvGrpSpPr>
          <p:cNvPr id="12" name="Gruppo 11"/>
          <p:cNvGrpSpPr/>
          <p:nvPr/>
        </p:nvGrpSpPr>
        <p:grpSpPr>
          <a:xfrm>
            <a:off x="7278653" y="2412715"/>
            <a:ext cx="1541640" cy="599275"/>
            <a:chOff x="7040880" y="3049132"/>
            <a:chExt cx="1541640" cy="599275"/>
          </a:xfrm>
        </p:grpSpPr>
        <p:sp>
          <p:nvSpPr>
            <p:cNvPr id="8" name="Ovale 7"/>
            <p:cNvSpPr/>
            <p:nvPr/>
          </p:nvSpPr>
          <p:spPr>
            <a:xfrm>
              <a:off x="7040880" y="3049132"/>
              <a:ext cx="1541640" cy="599275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7278653" y="3117936"/>
              <a:ext cx="13038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b="1" dirty="0" smtClean="0">
                  <a:latin typeface="American Typewriter" charset="0"/>
                  <a:ea typeface="American Typewriter" charset="0"/>
                  <a:cs typeface="American Typewriter" charset="0"/>
                </a:rPr>
                <a:t>61.4%</a:t>
              </a:r>
              <a:endParaRPr lang="it-IT" sz="2400" b="1" dirty="0"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</p:grpSp>
      <p:grpSp>
        <p:nvGrpSpPr>
          <p:cNvPr id="13" name="Gruppo 12"/>
          <p:cNvGrpSpPr/>
          <p:nvPr/>
        </p:nvGrpSpPr>
        <p:grpSpPr>
          <a:xfrm>
            <a:off x="7278653" y="4245541"/>
            <a:ext cx="1541640" cy="599275"/>
            <a:chOff x="6507833" y="4982453"/>
            <a:chExt cx="1541640" cy="599275"/>
          </a:xfrm>
        </p:grpSpPr>
        <p:sp>
          <p:nvSpPr>
            <p:cNvPr id="9" name="Ovale 8"/>
            <p:cNvSpPr/>
            <p:nvPr/>
          </p:nvSpPr>
          <p:spPr>
            <a:xfrm>
              <a:off x="6507833" y="4982453"/>
              <a:ext cx="1541640" cy="599275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6707709" y="5046540"/>
              <a:ext cx="13417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b="1" dirty="0" smtClean="0">
                  <a:latin typeface="American Typewriter" charset="0"/>
                  <a:ea typeface="American Typewriter" charset="0"/>
                  <a:cs typeface="American Typewriter" charset="0"/>
                </a:rPr>
                <a:t>22.1%</a:t>
              </a:r>
              <a:endParaRPr lang="it-IT" sz="2400" b="1" dirty="0"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</p:grpSp>
      <p:sp>
        <p:nvSpPr>
          <p:cNvPr id="10" name="Rettangolo 9"/>
          <p:cNvSpPr/>
          <p:nvPr/>
        </p:nvSpPr>
        <p:spPr>
          <a:xfrm rot="20483700">
            <a:off x="2030403" y="2691190"/>
            <a:ext cx="330902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NEET</a:t>
            </a:r>
            <a:endParaRPr lang="it-IT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Ovale 10" title="22"/>
          <p:cNvSpPr/>
          <p:nvPr/>
        </p:nvSpPr>
        <p:spPr>
          <a:xfrm rot="20589270">
            <a:off x="3137014" y="3650203"/>
            <a:ext cx="2235199" cy="104586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erican Typewriter" charset="0"/>
                <a:ea typeface="American Typewriter" charset="0"/>
                <a:cs typeface="American Typewriter" charset="0"/>
              </a:rPr>
              <a:t>40%</a:t>
            </a:r>
            <a:endParaRPr lang="it-IT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35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Slide Projector.wav"/>
          </p:stSnd>
        </p:sndAc>
      </p:transition>
    </mc:Choice>
    <mc:Fallback xmlns="">
      <p:transition spd="slow">
        <p:sndAc>
          <p:stSnd>
            <p:snd r:embed="rId5" name="Slide Projecto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0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417" y="4330700"/>
            <a:ext cx="3810000" cy="2133600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0600" y="4235450"/>
            <a:ext cx="3492500" cy="2324100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116" y="2006600"/>
            <a:ext cx="3492500" cy="2324100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767" y="793750"/>
            <a:ext cx="3644900" cy="223520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67" y="0"/>
            <a:ext cx="3810000" cy="213360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8741832" y="1338560"/>
            <a:ext cx="2523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ARANCINI MAKER</a:t>
            </a:r>
            <a:endParaRPr lang="it-IT" b="1" dirty="0">
              <a:solidFill>
                <a:schemeClr val="tx2">
                  <a:lumMod val="50000"/>
                  <a:lumOff val="50000"/>
                </a:schemeClr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734049" y="3638034"/>
            <a:ext cx="2523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CANNOLI TASTER</a:t>
            </a:r>
            <a:endParaRPr lang="it-IT" b="1" dirty="0">
              <a:solidFill>
                <a:schemeClr val="tx2">
                  <a:lumMod val="50000"/>
                  <a:lumOff val="50000"/>
                </a:schemeClr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386417" y="3699933"/>
            <a:ext cx="353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PRICKLY </a:t>
            </a:r>
            <a:r>
              <a:rPr lang="it-IT" b="1" smtClean="0">
                <a:solidFill>
                  <a:schemeClr val="tx2">
                    <a:lumMod val="50000"/>
                    <a:lumOff val="50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PEAR FARMER</a:t>
            </a:r>
            <a:endParaRPr lang="it-IT" b="1" dirty="0">
              <a:solidFill>
                <a:schemeClr val="tx2">
                  <a:lumMod val="50000"/>
                  <a:lumOff val="50000"/>
                </a:schemeClr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40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Slide Projector.wav"/>
          </p:stSnd>
        </p:sndAc>
      </p:transition>
    </mc:Choice>
    <mc:Fallback xmlns="">
      <p:transition spd="slow">
        <p:sndAc>
          <p:stSnd>
            <p:snd r:embed="rId8" name="Slide Projecto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THANKS FOR YOUR ATTENTION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400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Slide Projector.wav"/>
          </p:stSnd>
        </p:sndAc>
      </p:transition>
    </mc:Choice>
    <mc:Fallback xmlns="">
      <p:transition spd="slow">
        <p:sndAc>
          <p:stSnd>
            <p:snd r:embed="rId3" name="Slide Projecto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018235" y="173335"/>
            <a:ext cx="55713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it-IT" sz="5400" b="1" dirty="0" smtClean="0">
                <a:ln/>
                <a:solidFill>
                  <a:schemeClr val="accent3"/>
                </a:solidFill>
              </a:rPr>
              <a:t>The </a:t>
            </a:r>
            <a:r>
              <a:rPr lang="it-IT" sz="5400" b="1" dirty="0" err="1" smtClean="0">
                <a:ln/>
                <a:solidFill>
                  <a:schemeClr val="accent3"/>
                </a:solidFill>
              </a:rPr>
              <a:t>Italian</a:t>
            </a:r>
            <a:r>
              <a:rPr lang="it-IT" sz="5400" b="1" dirty="0" smtClean="0">
                <a:ln/>
                <a:solidFill>
                  <a:schemeClr val="accent3"/>
                </a:solidFill>
              </a:rPr>
              <a:t> Team</a:t>
            </a:r>
            <a:endParaRPr lang="it-IT" sz="54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02" y="863600"/>
            <a:ext cx="1947217" cy="1947217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385" y="1837208"/>
            <a:ext cx="1092200" cy="287020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00" y="1096665"/>
            <a:ext cx="2232760" cy="2324100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627" y="4102100"/>
            <a:ext cx="2159000" cy="2159000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535" y="4889500"/>
            <a:ext cx="1790700" cy="1790700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901" y="2959100"/>
            <a:ext cx="1623060" cy="2705100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1333500" y="2990682"/>
            <a:ext cx="1684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Giorgia</a:t>
            </a:r>
            <a:endParaRPr lang="it-IT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6055559" y="5827861"/>
            <a:ext cx="1684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Vincenzo</a:t>
            </a:r>
            <a:endParaRPr lang="it-IT" b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2969619" y="6176085"/>
            <a:ext cx="1684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Matilde</a:t>
            </a:r>
            <a:endParaRPr lang="it-IT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9501525" y="3523218"/>
            <a:ext cx="1684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Dafne</a:t>
            </a:r>
            <a:endParaRPr lang="it-IT" b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3900061" y="4787900"/>
            <a:ext cx="1684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Federico</a:t>
            </a:r>
            <a:endParaRPr lang="it-IT" b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8514595" y="6310868"/>
            <a:ext cx="1684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Mariachiara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43907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Slide Projector.wav"/>
          </p:stSnd>
        </p:sndAc>
      </p:transition>
    </mc:Choice>
    <mc:Fallback xmlns="">
      <p:transition spd="slow">
        <p:sndAc>
          <p:stSnd>
            <p:snd r:embed="rId9" name="Slide Projecto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125645" y="122535"/>
            <a:ext cx="5195654" cy="9233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Traditional</a:t>
            </a:r>
            <a:r>
              <a:rPr lang="it-IT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it-IT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jobs</a:t>
            </a:r>
            <a:endParaRPr lang="it-IT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820" y="1314565"/>
            <a:ext cx="3543649" cy="3788602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4" name="Rettangolo 3"/>
          <p:cNvSpPr/>
          <p:nvPr/>
        </p:nvSpPr>
        <p:spPr>
          <a:xfrm>
            <a:off x="1841479" y="5371868"/>
            <a:ext cx="2568331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Dentist</a:t>
            </a:r>
            <a:endParaRPr lang="it-IT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599" y="1403349"/>
            <a:ext cx="3494549" cy="3611034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7" name="Rettangolo 6"/>
          <p:cNvSpPr/>
          <p:nvPr/>
        </p:nvSpPr>
        <p:spPr>
          <a:xfrm>
            <a:off x="7022321" y="5371868"/>
            <a:ext cx="3623108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Electrician</a:t>
            </a:r>
            <a:endParaRPr lang="it-IT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11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Slide Projector.wav"/>
          </p:stSnd>
        </p:sndAc>
      </p:transition>
    </mc:Choice>
    <mc:Fallback xmlns="">
      <p:transition spd="slow">
        <p:sndAc>
          <p:stSnd>
            <p:snd r:embed="rId5" name="Slide Projecto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096808" y="122535"/>
            <a:ext cx="7253332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5400" b="1" dirty="0" smtClean="0">
                <a:ln/>
                <a:solidFill>
                  <a:schemeClr val="accent4"/>
                </a:solidFill>
              </a:rPr>
              <a:t> </a:t>
            </a:r>
            <a:r>
              <a:rPr lang="it-IT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NON </a:t>
            </a:r>
            <a:r>
              <a:rPr lang="it-IT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Traditional</a:t>
            </a:r>
            <a:r>
              <a:rPr lang="it-IT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it-IT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jobs</a:t>
            </a:r>
            <a:endParaRPr lang="it-IT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75" y="1716495"/>
            <a:ext cx="4178300" cy="38440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466" y="1744304"/>
            <a:ext cx="4888736" cy="3661833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1034420" y="5642911"/>
            <a:ext cx="413921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Post woman</a:t>
            </a:r>
            <a:endParaRPr lang="it-IT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936696" y="5642911"/>
            <a:ext cx="5732275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Speech </a:t>
            </a:r>
            <a:r>
              <a:rPr lang="it-IT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Therapist</a:t>
            </a:r>
            <a:endParaRPr lang="it-IT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09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Slide Projector.wav"/>
          </p:stSnd>
        </p:sndAc>
      </p:transition>
    </mc:Choice>
    <mc:Fallback xmlns="">
      <p:transition spd="slow">
        <p:sndAc>
          <p:stSnd>
            <p:snd r:embed="rId5" name="Slide Projecto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93413"/>
          </a:xfrm>
        </p:spPr>
        <p:txBody>
          <a:bodyPr/>
          <a:lstStyle/>
          <a:p>
            <a:r>
              <a:rPr lang="it-IT" b="1" dirty="0" smtClean="0">
                <a:latin typeface="American Typewriter" charset="0"/>
                <a:ea typeface="American Typewriter" charset="0"/>
                <a:cs typeface="American Typewriter" charset="0"/>
              </a:rPr>
              <a:t>        </a:t>
            </a:r>
            <a:r>
              <a:rPr lang="it-IT" b="1" dirty="0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DENTIST</a:t>
            </a:r>
            <a:endParaRPr lang="it-IT" b="1" dirty="0">
              <a:solidFill>
                <a:srgbClr val="0070C0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5" name="Goccia 4"/>
          <p:cNvSpPr/>
          <p:nvPr/>
        </p:nvSpPr>
        <p:spPr>
          <a:xfrm rot="3316405">
            <a:off x="1251678" y="382385"/>
            <a:ext cx="914400" cy="914400"/>
          </a:xfrm>
          <a:prstGeom prst="teardrop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480278" y="547197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latin typeface="American Typewriter" charset="0"/>
                <a:ea typeface="American Typewriter" charset="0"/>
                <a:cs typeface="American Typewriter" charset="0"/>
              </a:rPr>
              <a:t>1</a:t>
            </a:r>
            <a:endParaRPr lang="it-IT" sz="3200" b="1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563862" y="3333847"/>
            <a:ext cx="564449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SKILLS: </a:t>
            </a:r>
            <a:r>
              <a:rPr lang="it-IT" sz="2400" b="1" dirty="0" err="1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Good</a:t>
            </a:r>
            <a:r>
              <a:rPr lang="it-IT" sz="2400" b="1" dirty="0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it-IT" sz="2400" b="1" dirty="0" err="1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Scientific</a:t>
            </a:r>
            <a:r>
              <a:rPr lang="it-IT" sz="2400" b="1" dirty="0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it-IT" sz="2400" b="1" dirty="0" err="1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knowledge</a:t>
            </a:r>
            <a:endParaRPr lang="it-IT" sz="2400" b="1" dirty="0" smtClean="0">
              <a:solidFill>
                <a:srgbClr val="0070C0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  <a:p>
            <a:r>
              <a:rPr lang="it-IT" sz="2400" b="1" dirty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it-IT" sz="2400" b="1" dirty="0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                </a:t>
            </a:r>
            <a:r>
              <a:rPr lang="it-IT" sz="2400" b="1" dirty="0" err="1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Ability</a:t>
            </a:r>
            <a:r>
              <a:rPr lang="it-IT" sz="2400" b="1" dirty="0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to relate</a:t>
            </a:r>
          </a:p>
          <a:p>
            <a:r>
              <a:rPr lang="it-IT" sz="2400" b="1" dirty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it-IT" sz="2400" b="1" dirty="0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                </a:t>
            </a:r>
            <a:r>
              <a:rPr lang="it-IT" sz="2400" b="1" dirty="0" err="1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Ability</a:t>
            </a:r>
            <a:r>
              <a:rPr lang="it-IT" sz="2400" b="1" dirty="0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to work in team</a:t>
            </a:r>
          </a:p>
          <a:p>
            <a:r>
              <a:rPr lang="it-IT" sz="2400" b="1" dirty="0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                 Stay </a:t>
            </a:r>
            <a:r>
              <a:rPr lang="it-IT" sz="2400" b="1" dirty="0" err="1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c</a:t>
            </a:r>
            <a:r>
              <a:rPr lang="it-IT" sz="2400" b="1" dirty="0" err="1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alm</a:t>
            </a:r>
            <a:r>
              <a:rPr lang="it-IT" sz="2400" b="1" dirty="0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under pressure</a:t>
            </a:r>
            <a:endParaRPr lang="it-IT" sz="2400" dirty="0"/>
          </a:p>
        </p:txBody>
      </p:sp>
      <p:sp>
        <p:nvSpPr>
          <p:cNvPr id="10" name="Rettangolo 9"/>
          <p:cNvSpPr/>
          <p:nvPr/>
        </p:nvSpPr>
        <p:spPr>
          <a:xfrm>
            <a:off x="2563862" y="5280979"/>
            <a:ext cx="48651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SALARY: 60,000 to 140,000 €</a:t>
            </a:r>
            <a:endParaRPr lang="it-IT" sz="2400" dirty="0"/>
          </a:p>
        </p:txBody>
      </p:sp>
      <p:sp>
        <p:nvSpPr>
          <p:cNvPr id="11" name="Rettangolo 10"/>
          <p:cNvSpPr/>
          <p:nvPr/>
        </p:nvSpPr>
        <p:spPr>
          <a:xfrm>
            <a:off x="2563862" y="1809977"/>
            <a:ext cx="829169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it-IT" dirty="0"/>
          </a:p>
          <a:p>
            <a:r>
              <a:rPr lang="it-IT" sz="2400" b="1" dirty="0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QUALIFICATION : </a:t>
            </a:r>
            <a:r>
              <a:rPr lang="it-IT" sz="2400" b="1" dirty="0" err="1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Bachelor</a:t>
            </a:r>
            <a:r>
              <a:rPr lang="it-IT" sz="2400" b="1" dirty="0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of </a:t>
            </a:r>
            <a:r>
              <a:rPr lang="it-IT" sz="2400" b="1" dirty="0" err="1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Dental</a:t>
            </a:r>
            <a:r>
              <a:rPr lang="it-IT" sz="2400" b="1" dirty="0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it-IT" sz="2400" b="1" dirty="0" err="1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Health</a:t>
            </a:r>
            <a:r>
              <a:rPr lang="it-IT" sz="2400" b="1" dirty="0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it-IT" sz="2400" b="1" dirty="0" err="1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Degree</a:t>
            </a:r>
            <a:endParaRPr lang="it-IT" sz="2400" dirty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28" y="1631115"/>
            <a:ext cx="1536700" cy="1332657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65" y="5280979"/>
            <a:ext cx="1491197" cy="1357555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28" y="3260583"/>
            <a:ext cx="1536700" cy="164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95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Slide Projector.wav"/>
          </p:stSnd>
        </p:sndAc>
      </p:transition>
    </mc:Choice>
    <mc:Fallback xmlns="">
      <p:transition spd="slow">
        <p:sndAc>
          <p:stSnd>
            <p:snd r:embed="rId6" name="Slide Projecto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62" y="737484"/>
            <a:ext cx="5321300" cy="4697884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6508692" y="928215"/>
            <a:ext cx="45961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4800" b="1" dirty="0" err="1" smtClean="0">
                <a:ln/>
                <a:solidFill>
                  <a:schemeClr val="accent4"/>
                </a:solidFill>
              </a:rPr>
              <a:t>Responsibilities</a:t>
            </a:r>
            <a:endParaRPr lang="it-IT" sz="4800" b="1" dirty="0">
              <a:ln/>
              <a:solidFill>
                <a:schemeClr val="accent4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248562" y="3611359"/>
            <a:ext cx="572599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4800" b="1" dirty="0" err="1" smtClean="0">
                <a:ln/>
                <a:solidFill>
                  <a:schemeClr val="accent4"/>
                </a:solidFill>
              </a:rPr>
              <a:t>Working</a:t>
            </a:r>
            <a:r>
              <a:rPr lang="it-IT" sz="4800" b="1" dirty="0" smtClean="0">
                <a:ln/>
                <a:solidFill>
                  <a:schemeClr val="accent4"/>
                </a:solidFill>
              </a:rPr>
              <a:t> </a:t>
            </a:r>
            <a:r>
              <a:rPr lang="it-IT" sz="4800" b="1" dirty="0" err="1" smtClean="0">
                <a:ln/>
                <a:solidFill>
                  <a:schemeClr val="accent4"/>
                </a:solidFill>
              </a:rPr>
              <a:t>Condition</a:t>
            </a:r>
            <a:endParaRPr lang="it-IT" sz="4800" b="1" dirty="0">
              <a:ln/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51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Slide Projector.wav"/>
          </p:stSnd>
        </p:sndAc>
      </p:transition>
    </mc:Choice>
    <mc:Fallback xmlns="">
      <p:transition spd="slow">
        <p:sndAc>
          <p:stSnd>
            <p:snd r:embed="rId4" name="Slide Projecto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93413"/>
          </a:xfrm>
        </p:spPr>
        <p:txBody>
          <a:bodyPr/>
          <a:lstStyle/>
          <a:p>
            <a:r>
              <a:rPr lang="it-IT" b="1" dirty="0" smtClean="0">
                <a:latin typeface="American Typewriter" charset="0"/>
                <a:ea typeface="American Typewriter" charset="0"/>
                <a:cs typeface="American Typewriter" charset="0"/>
              </a:rPr>
              <a:t>        </a:t>
            </a:r>
            <a:r>
              <a:rPr lang="it-IT" b="1" dirty="0" smtClean="0">
                <a:solidFill>
                  <a:srgbClr val="FFC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ELECTRICIAN</a:t>
            </a:r>
            <a:endParaRPr lang="it-IT" b="1" dirty="0">
              <a:solidFill>
                <a:srgbClr val="FFC000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5" name="Goccia 4"/>
          <p:cNvSpPr/>
          <p:nvPr/>
        </p:nvSpPr>
        <p:spPr>
          <a:xfrm rot="3316405">
            <a:off x="1251678" y="382385"/>
            <a:ext cx="914400" cy="914400"/>
          </a:xfrm>
          <a:prstGeom prst="teardrop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480278" y="547197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latin typeface="American Typewriter" charset="0"/>
                <a:ea typeface="American Typewriter" charset="0"/>
                <a:cs typeface="American Typewriter" charset="0"/>
              </a:rPr>
              <a:t>2</a:t>
            </a:r>
          </a:p>
        </p:txBody>
      </p:sp>
      <p:sp>
        <p:nvSpPr>
          <p:cNvPr id="9" name="Rettangolo 8"/>
          <p:cNvSpPr/>
          <p:nvPr/>
        </p:nvSpPr>
        <p:spPr>
          <a:xfrm>
            <a:off x="2563862" y="3333847"/>
            <a:ext cx="611096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 smtClean="0">
                <a:ln>
                  <a:solidFill>
                    <a:srgbClr val="FFC000"/>
                  </a:solidFill>
                </a:ln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SKILLS: </a:t>
            </a:r>
            <a:r>
              <a:rPr lang="it-IT" sz="2400" b="1" dirty="0" err="1" smtClean="0">
                <a:ln>
                  <a:solidFill>
                    <a:srgbClr val="FFC000"/>
                  </a:solidFill>
                </a:ln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Follow</a:t>
            </a:r>
            <a:r>
              <a:rPr lang="it-IT" sz="2400" b="1" dirty="0" smtClean="0">
                <a:ln>
                  <a:solidFill>
                    <a:srgbClr val="FFC000"/>
                  </a:solidFill>
                </a:ln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it-IT" sz="2400" b="1" dirty="0" err="1" smtClean="0">
                <a:ln>
                  <a:solidFill>
                    <a:srgbClr val="FFC000"/>
                  </a:solidFill>
                </a:ln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instructions</a:t>
            </a:r>
            <a:endParaRPr lang="it-IT" sz="2400" b="1" dirty="0" smtClean="0">
              <a:ln>
                <a:solidFill>
                  <a:srgbClr val="FFC000"/>
                </a:solidFill>
              </a:ln>
              <a:solidFill>
                <a:srgbClr val="0070C0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  <a:p>
            <a:r>
              <a:rPr lang="it-IT" sz="2400" b="1" dirty="0" smtClean="0">
                <a:ln>
                  <a:solidFill>
                    <a:srgbClr val="FFC000"/>
                  </a:solidFill>
                </a:ln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                 </a:t>
            </a:r>
            <a:r>
              <a:rPr lang="it-IT" sz="2400" b="1" dirty="0" err="1" smtClean="0">
                <a:ln>
                  <a:solidFill>
                    <a:srgbClr val="FFC000"/>
                  </a:solidFill>
                </a:ln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Methodical</a:t>
            </a:r>
            <a:r>
              <a:rPr lang="it-IT" sz="2400" b="1" dirty="0" smtClean="0">
                <a:ln>
                  <a:solidFill>
                    <a:srgbClr val="FFC000"/>
                  </a:solidFill>
                </a:ln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it-IT" sz="2400" b="1" dirty="0" err="1" smtClean="0">
                <a:ln>
                  <a:solidFill>
                    <a:srgbClr val="FFC000"/>
                  </a:solidFill>
                </a:ln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approach</a:t>
            </a:r>
            <a:r>
              <a:rPr lang="it-IT" sz="2400" b="1" dirty="0" smtClean="0">
                <a:ln>
                  <a:solidFill>
                    <a:srgbClr val="FFC000"/>
                  </a:solidFill>
                </a:ln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to work</a:t>
            </a:r>
          </a:p>
          <a:p>
            <a:r>
              <a:rPr lang="it-IT" sz="2400" b="1" dirty="0" smtClean="0">
                <a:ln>
                  <a:solidFill>
                    <a:srgbClr val="FFC000"/>
                  </a:solidFill>
                </a:ln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                 </a:t>
            </a:r>
            <a:r>
              <a:rPr lang="it-IT" sz="2400" b="1" dirty="0" err="1" smtClean="0">
                <a:ln>
                  <a:solidFill>
                    <a:srgbClr val="FFC000"/>
                  </a:solidFill>
                </a:ln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Problem</a:t>
            </a:r>
            <a:r>
              <a:rPr lang="it-IT" sz="2400" b="1" dirty="0" smtClean="0">
                <a:ln>
                  <a:solidFill>
                    <a:srgbClr val="FFC000"/>
                  </a:solidFill>
                </a:ln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it-IT" sz="2400" b="1" dirty="0" err="1" smtClean="0">
                <a:ln>
                  <a:solidFill>
                    <a:srgbClr val="FFC000"/>
                  </a:solidFill>
                </a:ln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solving</a:t>
            </a:r>
            <a:r>
              <a:rPr lang="it-IT" sz="2400" b="1" dirty="0" smtClean="0">
                <a:ln>
                  <a:solidFill>
                    <a:srgbClr val="FFC000"/>
                  </a:solidFill>
                </a:ln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it-IT" sz="2400" b="1" dirty="0" err="1" smtClean="0">
                <a:ln>
                  <a:solidFill>
                    <a:srgbClr val="FFC000"/>
                  </a:solidFill>
                </a:ln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abilities</a:t>
            </a:r>
            <a:endParaRPr lang="it-IT" sz="2400" b="1" dirty="0" smtClean="0">
              <a:ln>
                <a:solidFill>
                  <a:srgbClr val="FFC000"/>
                </a:solidFill>
              </a:ln>
              <a:solidFill>
                <a:srgbClr val="0070C0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  <a:p>
            <a:r>
              <a:rPr lang="it-IT" sz="2400" b="1" dirty="0" smtClean="0">
                <a:ln>
                  <a:solidFill>
                    <a:srgbClr val="FFC000"/>
                  </a:solidFill>
                </a:ln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                 </a:t>
            </a:r>
            <a:r>
              <a:rPr lang="it-IT" sz="2400" b="1" dirty="0" err="1" smtClean="0">
                <a:ln>
                  <a:solidFill>
                    <a:srgbClr val="FFC000"/>
                  </a:solidFill>
                </a:ln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Interpersonal</a:t>
            </a:r>
            <a:r>
              <a:rPr lang="it-IT" sz="2400" b="1" dirty="0" smtClean="0">
                <a:ln>
                  <a:solidFill>
                    <a:srgbClr val="FFC000"/>
                  </a:solidFill>
                </a:ln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it-IT" sz="2400" b="1" dirty="0" err="1" smtClean="0">
                <a:ln>
                  <a:solidFill>
                    <a:srgbClr val="FFC000"/>
                  </a:solidFill>
                </a:ln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skills</a:t>
            </a:r>
            <a:endParaRPr lang="it-IT" sz="2400" dirty="0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563862" y="5280979"/>
            <a:ext cx="46656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 smtClean="0">
                <a:ln>
                  <a:solidFill>
                    <a:srgbClr val="FFC000"/>
                  </a:solidFill>
                </a:ln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SALARY: 10,000 to 50,000 €</a:t>
            </a:r>
            <a:endParaRPr lang="it-IT" sz="2400" dirty="0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563862" y="1809977"/>
            <a:ext cx="840768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it-IT" dirty="0"/>
          </a:p>
          <a:p>
            <a:r>
              <a:rPr lang="it-IT" sz="2400" b="1" dirty="0" smtClean="0">
                <a:ln>
                  <a:solidFill>
                    <a:srgbClr val="FFC000"/>
                  </a:solidFill>
                </a:ln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QUALIFICATION : Professional </a:t>
            </a:r>
            <a:r>
              <a:rPr lang="it-IT" sz="2400" b="1" dirty="0" err="1" smtClean="0">
                <a:ln>
                  <a:solidFill>
                    <a:srgbClr val="FFC000"/>
                  </a:solidFill>
                </a:ln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school</a:t>
            </a:r>
            <a:r>
              <a:rPr lang="it-IT" sz="2400" b="1" dirty="0" smtClean="0">
                <a:ln>
                  <a:solidFill>
                    <a:srgbClr val="FFC000"/>
                  </a:solidFill>
                </a:ln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for </a:t>
            </a:r>
            <a:r>
              <a:rPr lang="it-IT" sz="2400" b="1" dirty="0" err="1" smtClean="0">
                <a:ln>
                  <a:solidFill>
                    <a:srgbClr val="FFC000"/>
                  </a:solidFill>
                </a:ln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electrician</a:t>
            </a:r>
            <a:endParaRPr lang="it-IT" sz="2400" dirty="0">
              <a:ln>
                <a:solidFill>
                  <a:srgbClr val="FFC000"/>
                </a:solidFill>
              </a:ln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28" y="1631115"/>
            <a:ext cx="1536700" cy="1332657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65" y="5280979"/>
            <a:ext cx="1491197" cy="1357555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28" y="3260583"/>
            <a:ext cx="1536700" cy="164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68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Slide Projector.wav"/>
          </p:stSnd>
        </p:sndAc>
      </p:transition>
    </mc:Choice>
    <mc:Fallback xmlns="">
      <p:transition spd="slow">
        <p:sndAc>
          <p:stSnd>
            <p:snd r:embed="rId6" name="Slide Projecto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6203892" y="958963"/>
            <a:ext cx="45961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4800" b="1" dirty="0" err="1" smtClean="0">
                <a:ln/>
                <a:solidFill>
                  <a:srgbClr val="FF0000"/>
                </a:solidFill>
              </a:rPr>
              <a:t>Responsibilities</a:t>
            </a:r>
            <a:endParaRPr lang="it-IT" sz="4800" b="1" dirty="0">
              <a:ln/>
              <a:solidFill>
                <a:srgbClr val="FF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791362" y="3899226"/>
            <a:ext cx="572599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4800" b="1" dirty="0" err="1" smtClean="0">
                <a:ln/>
                <a:solidFill>
                  <a:srgbClr val="FF0000"/>
                </a:solidFill>
              </a:rPr>
              <a:t>Working</a:t>
            </a:r>
            <a:r>
              <a:rPr lang="it-IT" sz="4800" b="1" dirty="0" smtClean="0">
                <a:ln/>
                <a:solidFill>
                  <a:srgbClr val="FF0000"/>
                </a:solidFill>
              </a:rPr>
              <a:t> </a:t>
            </a:r>
            <a:r>
              <a:rPr lang="it-IT" sz="4800" b="1" dirty="0" err="1" smtClean="0">
                <a:ln/>
                <a:solidFill>
                  <a:srgbClr val="FF0000"/>
                </a:solidFill>
              </a:rPr>
              <a:t>Condition</a:t>
            </a:r>
            <a:endParaRPr lang="it-IT" sz="4800" b="1" dirty="0">
              <a:ln/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166" y="958963"/>
            <a:ext cx="4394445" cy="4846210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6333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Slide Projector.wav"/>
          </p:stSnd>
        </p:sndAc>
      </p:transition>
    </mc:Choice>
    <mc:Fallback xmlns="">
      <p:transition spd="slow">
        <p:sndAc>
          <p:stSnd>
            <p:snd r:embed="rId4" name="Slide Projecto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93413"/>
          </a:xfrm>
        </p:spPr>
        <p:txBody>
          <a:bodyPr/>
          <a:lstStyle/>
          <a:p>
            <a:r>
              <a:rPr lang="it-IT" b="1" dirty="0" smtClean="0">
                <a:latin typeface="American Typewriter" charset="0"/>
                <a:ea typeface="American Typewriter" charset="0"/>
                <a:cs typeface="American Typewriter" charset="0"/>
              </a:rPr>
              <a:t>        </a:t>
            </a:r>
            <a:r>
              <a:rPr lang="it-IT" b="1" dirty="0" smtClean="0">
                <a:solidFill>
                  <a:srgbClr val="00B05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POSTWOMAN</a:t>
            </a:r>
            <a:endParaRPr lang="it-IT" b="1" dirty="0">
              <a:solidFill>
                <a:srgbClr val="00B050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5" name="Goccia 4"/>
          <p:cNvSpPr/>
          <p:nvPr/>
        </p:nvSpPr>
        <p:spPr>
          <a:xfrm rot="3316405">
            <a:off x="1251678" y="382385"/>
            <a:ext cx="914400" cy="914400"/>
          </a:xfrm>
          <a:prstGeom prst="teardro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480278" y="547197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latin typeface="American Typewriter" charset="0"/>
                <a:ea typeface="American Typewriter" charset="0"/>
                <a:cs typeface="American Typewriter" charset="0"/>
              </a:rPr>
              <a:t>3</a:t>
            </a:r>
          </a:p>
        </p:txBody>
      </p:sp>
      <p:sp>
        <p:nvSpPr>
          <p:cNvPr id="9" name="Rettangolo 8"/>
          <p:cNvSpPr/>
          <p:nvPr/>
        </p:nvSpPr>
        <p:spPr>
          <a:xfrm>
            <a:off x="2563862" y="3333847"/>
            <a:ext cx="719620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 smtClean="0">
                <a:solidFill>
                  <a:srgbClr val="00B05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SKILLS: </a:t>
            </a:r>
            <a:r>
              <a:rPr lang="it-IT" sz="2400" b="1" dirty="0" err="1" smtClean="0">
                <a:solidFill>
                  <a:srgbClr val="00B05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Friendly</a:t>
            </a:r>
            <a:r>
              <a:rPr lang="it-IT" sz="2400" b="1" dirty="0" smtClean="0">
                <a:solidFill>
                  <a:srgbClr val="00B05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and </a:t>
            </a:r>
            <a:r>
              <a:rPr lang="it-IT" sz="2400" b="1" dirty="0" err="1" smtClean="0">
                <a:solidFill>
                  <a:srgbClr val="00B05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approachable</a:t>
            </a:r>
            <a:endParaRPr lang="it-IT" sz="2400" b="1" dirty="0" smtClean="0">
              <a:solidFill>
                <a:srgbClr val="00B050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  <a:p>
            <a:r>
              <a:rPr lang="it-IT" sz="2400" b="1" dirty="0" smtClean="0">
                <a:solidFill>
                  <a:srgbClr val="00B05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                 Self-</a:t>
            </a:r>
            <a:r>
              <a:rPr lang="it-IT" sz="2400" b="1" dirty="0" err="1" smtClean="0">
                <a:solidFill>
                  <a:srgbClr val="00B05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motivated</a:t>
            </a:r>
            <a:r>
              <a:rPr lang="it-IT" sz="2400" b="1" dirty="0" smtClean="0">
                <a:solidFill>
                  <a:srgbClr val="00B05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it-IT" sz="2400" b="1" dirty="0" err="1" smtClean="0">
                <a:solidFill>
                  <a:srgbClr val="00B05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but</a:t>
            </a:r>
            <a:r>
              <a:rPr lang="it-IT" sz="2400" b="1" dirty="0" smtClean="0">
                <a:solidFill>
                  <a:srgbClr val="00B05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it-IT" sz="2400" b="1" dirty="0" err="1" smtClean="0">
                <a:solidFill>
                  <a:srgbClr val="00B05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also</a:t>
            </a:r>
            <a:r>
              <a:rPr lang="it-IT" sz="2400" b="1" dirty="0" smtClean="0">
                <a:solidFill>
                  <a:srgbClr val="00B05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it-IT" sz="2400" b="1" dirty="0" err="1" smtClean="0">
                <a:solidFill>
                  <a:srgbClr val="00B05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good</a:t>
            </a:r>
            <a:r>
              <a:rPr lang="it-IT" sz="2400" b="1" dirty="0" smtClean="0">
                <a:solidFill>
                  <a:srgbClr val="00B05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in team</a:t>
            </a:r>
          </a:p>
          <a:p>
            <a:r>
              <a:rPr lang="it-IT" sz="2400" b="1" dirty="0" smtClean="0">
                <a:solidFill>
                  <a:srgbClr val="00B05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                  </a:t>
            </a:r>
            <a:r>
              <a:rPr lang="it-IT" sz="2400" b="1" dirty="0" err="1" smtClean="0">
                <a:solidFill>
                  <a:srgbClr val="00B05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Competent</a:t>
            </a:r>
            <a:r>
              <a:rPr lang="it-IT" sz="2400" b="1" dirty="0" smtClean="0">
                <a:solidFill>
                  <a:srgbClr val="00B05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it-IT" sz="2400" b="1" dirty="0" err="1" smtClean="0">
                <a:solidFill>
                  <a:srgbClr val="00B05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literacy</a:t>
            </a:r>
            <a:r>
              <a:rPr lang="it-IT" sz="2400" b="1" dirty="0" smtClean="0">
                <a:solidFill>
                  <a:srgbClr val="00B05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it-IT" sz="2400" b="1" dirty="0" err="1" smtClean="0">
                <a:solidFill>
                  <a:srgbClr val="00B05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skills</a:t>
            </a:r>
            <a:endParaRPr lang="it-IT" sz="2400" dirty="0">
              <a:solidFill>
                <a:srgbClr val="00B050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563862" y="5280979"/>
            <a:ext cx="39694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 smtClean="0">
                <a:solidFill>
                  <a:srgbClr val="00B05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SALARY: 800 to 1,200 €</a:t>
            </a:r>
            <a:endParaRPr lang="it-IT" sz="2400" dirty="0">
              <a:solidFill>
                <a:srgbClr val="00B05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563862" y="1809977"/>
            <a:ext cx="675287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it-IT" dirty="0"/>
          </a:p>
          <a:p>
            <a:r>
              <a:rPr lang="it-IT" sz="2400" b="1" dirty="0" smtClean="0">
                <a:solidFill>
                  <a:srgbClr val="00B05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QUALIFICATION : No </a:t>
            </a:r>
            <a:r>
              <a:rPr lang="it-IT" sz="2400" b="1" dirty="0" err="1" smtClean="0">
                <a:solidFill>
                  <a:srgbClr val="00B05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formal</a:t>
            </a:r>
            <a:r>
              <a:rPr lang="it-IT" sz="2400" b="1" dirty="0" smtClean="0">
                <a:solidFill>
                  <a:srgbClr val="00B05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it-IT" sz="2400" b="1" dirty="0" err="1" smtClean="0">
                <a:solidFill>
                  <a:srgbClr val="00B05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qualification</a:t>
            </a:r>
            <a:endParaRPr lang="it-IT" sz="2400" dirty="0">
              <a:solidFill>
                <a:srgbClr val="00B050"/>
              </a:solidFill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28" y="1631115"/>
            <a:ext cx="1536700" cy="1332657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65" y="5280979"/>
            <a:ext cx="1491197" cy="1357555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28" y="3260583"/>
            <a:ext cx="1536700" cy="164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Slide Projector.wav"/>
          </p:stSnd>
        </p:sndAc>
      </p:transition>
    </mc:Choice>
    <mc:Fallback xmlns="">
      <p:transition spd="slow">
        <p:sndAc>
          <p:stSnd>
            <p:snd r:embed="rId6" name="Slide Projecto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/>
        <a:ea typeface=""/>
        <a:cs typeface=""/>
      </a:majorFont>
      <a:minorFont>
        <a:latin typeface="Gill Sans MT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220</TotalTime>
  <Words>185</Words>
  <Application>Microsoft Office PowerPoint</Application>
  <PresentationFormat>Personalizzato</PresentationFormat>
  <Paragraphs>69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Badge</vt:lpstr>
      <vt:lpstr>Traditional  and  non traditional  jobs</vt:lpstr>
      <vt:lpstr>Presentazione standard di PowerPoint</vt:lpstr>
      <vt:lpstr>Presentazione standard di PowerPoint</vt:lpstr>
      <vt:lpstr>Presentazione standard di PowerPoint</vt:lpstr>
      <vt:lpstr>        DENTIST</vt:lpstr>
      <vt:lpstr>Presentazione standard di PowerPoint</vt:lpstr>
      <vt:lpstr>        ELECTRICIAN</vt:lpstr>
      <vt:lpstr>Presentazione standard di PowerPoint</vt:lpstr>
      <vt:lpstr>        POSTWOMAN</vt:lpstr>
      <vt:lpstr>Presentazione standard di PowerPoint</vt:lpstr>
      <vt:lpstr>        SPEECH THERAPIST</vt:lpstr>
      <vt:lpstr>Presentazione standard di PowerPoint</vt:lpstr>
      <vt:lpstr>Presentazione standard di PowerPoint</vt:lpstr>
      <vt:lpstr>Presentazione standard di PowerPoint</vt:lpstr>
      <vt:lpstr>THANKS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Traditional  and  non traditional  jobs</dc:title>
  <dc:creator>Giorgio Santamaria</dc:creator>
  <cp:lastModifiedBy>User</cp:lastModifiedBy>
  <cp:revision>29</cp:revision>
  <dcterms:created xsi:type="dcterms:W3CDTF">2017-11-17T16:51:28Z</dcterms:created>
  <dcterms:modified xsi:type="dcterms:W3CDTF">2017-11-20T11:02:43Z</dcterms:modified>
</cp:coreProperties>
</file>